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2629287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173493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37329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15238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26497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423938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8" name="Θέση υποσέλιδου 7"/>
          <p:cNvSpPr>
            <a:spLocks noGrp="1"/>
          </p:cNvSpPr>
          <p:nvPr>
            <p:ph type="ftr" sz="quarter" idx="11"/>
          </p:nvPr>
        </p:nvSpPr>
        <p:spPr/>
        <p:txBody>
          <a:bodyPr/>
          <a:lstStyle/>
          <a:p>
            <a:endParaRPr lang="el-GR" dirty="0"/>
          </a:p>
        </p:txBody>
      </p:sp>
      <p:sp>
        <p:nvSpPr>
          <p:cNvPr id="9" name="Θέση αριθμού διαφάνειας 8"/>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153882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4" name="Θέση υποσέλιδου 3"/>
          <p:cNvSpPr>
            <a:spLocks noGrp="1"/>
          </p:cNvSpPr>
          <p:nvPr>
            <p:ph type="ftr" sz="quarter" idx="11"/>
          </p:nvPr>
        </p:nvSpPr>
        <p:spPr/>
        <p:txBody>
          <a:bodyPr/>
          <a:lstStyle/>
          <a:p>
            <a:endParaRPr lang="el-GR" dirty="0"/>
          </a:p>
        </p:txBody>
      </p:sp>
      <p:sp>
        <p:nvSpPr>
          <p:cNvPr id="5" name="Θέση αριθμού διαφάνειας 4"/>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129185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3" name="Θέση υποσέλιδου 2"/>
          <p:cNvSpPr>
            <a:spLocks noGrp="1"/>
          </p:cNvSpPr>
          <p:nvPr>
            <p:ph type="ftr" sz="quarter" idx="11"/>
          </p:nvPr>
        </p:nvSpPr>
        <p:spPr/>
        <p:txBody>
          <a:bodyPr/>
          <a:lstStyle/>
          <a:p>
            <a:endParaRPr lang="el-GR" dirty="0"/>
          </a:p>
        </p:txBody>
      </p:sp>
      <p:sp>
        <p:nvSpPr>
          <p:cNvPr id="4" name="Θέση αριθμού διαφάνειας 3"/>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198256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368669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C03564A-D0E6-41E0-97E6-9B3733DFDE98}" type="datetimeFigureOut">
              <a:rPr lang="el-GR" smtClean="0"/>
              <a:t>4/8/2021</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F6BEF2AA-3608-482F-8173-95BE56C9CCB0}" type="slidenum">
              <a:rPr lang="el-GR" smtClean="0"/>
              <a:t>‹#›</a:t>
            </a:fld>
            <a:endParaRPr lang="el-GR" dirty="0"/>
          </a:p>
        </p:txBody>
      </p:sp>
    </p:spTree>
    <p:extLst>
      <p:ext uri="{BB962C8B-B14F-4D97-AF65-F5344CB8AC3E}">
        <p14:creationId xmlns:p14="http://schemas.microsoft.com/office/powerpoint/2010/main" val="1679145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3564A-D0E6-41E0-97E6-9B3733DFDE98}" type="datetimeFigureOut">
              <a:rPr lang="el-GR" smtClean="0"/>
              <a:t>4/8/2021</a:t>
            </a:fld>
            <a:endParaRPr lang="el-GR" dirty="0"/>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EF2AA-3608-482F-8173-95BE56C9CCB0}" type="slidenum">
              <a:rPr lang="el-GR" smtClean="0"/>
              <a:t>‹#›</a:t>
            </a:fld>
            <a:endParaRPr lang="el-GR" dirty="0"/>
          </a:p>
        </p:txBody>
      </p:sp>
    </p:spTree>
    <p:extLst>
      <p:ext uri="{BB962C8B-B14F-4D97-AF65-F5344CB8AC3E}">
        <p14:creationId xmlns:p14="http://schemas.microsoft.com/office/powerpoint/2010/main" val="891066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214313" y="1260475"/>
            <a:ext cx="8715375" cy="4905375"/>
            <a:chOff x="135" y="794"/>
            <a:chExt cx="5490" cy="3090"/>
          </a:xfrm>
        </p:grpSpPr>
        <p:sp>
          <p:nvSpPr>
            <p:cNvPr id="3" name="AutoShape 3"/>
            <p:cNvSpPr>
              <a:spLocks noChangeAspect="1" noChangeArrowheads="1" noTextEdit="1"/>
            </p:cNvSpPr>
            <p:nvPr/>
          </p:nvSpPr>
          <p:spPr bwMode="auto">
            <a:xfrm>
              <a:off x="135" y="794"/>
              <a:ext cx="5490" cy="3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grpSp>
          <p:nvGrpSpPr>
            <p:cNvPr id="6" name="Group 205"/>
            <p:cNvGrpSpPr>
              <a:grpSpLocks/>
            </p:cNvGrpSpPr>
            <p:nvPr/>
          </p:nvGrpSpPr>
          <p:grpSpPr bwMode="auto">
            <a:xfrm>
              <a:off x="129" y="788"/>
              <a:ext cx="5502" cy="3102"/>
              <a:chOff x="129" y="788"/>
              <a:chExt cx="5502" cy="3102"/>
            </a:xfrm>
          </p:grpSpPr>
          <p:sp>
            <p:nvSpPr>
              <p:cNvPr id="19" name="Rectangle 5"/>
              <p:cNvSpPr>
                <a:spLocks noChangeArrowheads="1"/>
              </p:cNvSpPr>
              <p:nvPr/>
            </p:nvSpPr>
            <p:spPr bwMode="auto">
              <a:xfrm>
                <a:off x="135" y="794"/>
                <a:ext cx="5490" cy="480"/>
              </a:xfrm>
              <a:prstGeom prst="rect">
                <a:avLst/>
              </a:prstGeom>
              <a:solidFill>
                <a:srgbClr val="A6A6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4" name="Rectangle 6"/>
              <p:cNvSpPr>
                <a:spLocks noChangeArrowheads="1"/>
              </p:cNvSpPr>
              <p:nvPr/>
            </p:nvSpPr>
            <p:spPr bwMode="auto">
              <a:xfrm>
                <a:off x="135" y="1514"/>
                <a:ext cx="5490" cy="36"/>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5" name="Rectangle 7"/>
              <p:cNvSpPr>
                <a:spLocks noChangeArrowheads="1"/>
              </p:cNvSpPr>
              <p:nvPr/>
            </p:nvSpPr>
            <p:spPr bwMode="auto">
              <a:xfrm>
                <a:off x="135" y="1760"/>
                <a:ext cx="5490" cy="36"/>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6" name="Rectangle 8"/>
              <p:cNvSpPr>
                <a:spLocks noChangeArrowheads="1"/>
              </p:cNvSpPr>
              <p:nvPr/>
            </p:nvSpPr>
            <p:spPr bwMode="auto">
              <a:xfrm>
                <a:off x="135" y="2042"/>
                <a:ext cx="5490" cy="36"/>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7" name="Rectangle 9"/>
              <p:cNvSpPr>
                <a:spLocks noChangeArrowheads="1"/>
              </p:cNvSpPr>
              <p:nvPr/>
            </p:nvSpPr>
            <p:spPr bwMode="auto">
              <a:xfrm>
                <a:off x="135" y="2300"/>
                <a:ext cx="5490" cy="36"/>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8" name="Rectangle 10"/>
              <p:cNvSpPr>
                <a:spLocks noChangeArrowheads="1"/>
              </p:cNvSpPr>
              <p:nvPr/>
            </p:nvSpPr>
            <p:spPr bwMode="auto">
              <a:xfrm>
                <a:off x="135" y="3200"/>
                <a:ext cx="5490" cy="66"/>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9" name="Rectangle 11"/>
              <p:cNvSpPr>
                <a:spLocks noChangeArrowheads="1"/>
              </p:cNvSpPr>
              <p:nvPr/>
            </p:nvSpPr>
            <p:spPr bwMode="auto">
              <a:xfrm>
                <a:off x="2043" y="3464"/>
                <a:ext cx="1458" cy="3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30" name="Rectangle 12"/>
              <p:cNvSpPr>
                <a:spLocks noChangeArrowheads="1"/>
              </p:cNvSpPr>
              <p:nvPr/>
            </p:nvSpPr>
            <p:spPr bwMode="auto">
              <a:xfrm>
                <a:off x="135" y="3848"/>
                <a:ext cx="5490" cy="36"/>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31" name="Rectangle 13"/>
              <p:cNvSpPr>
                <a:spLocks noChangeArrowheads="1"/>
              </p:cNvSpPr>
              <p:nvPr/>
            </p:nvSpPr>
            <p:spPr bwMode="auto">
              <a:xfrm>
                <a:off x="686" y="819"/>
                <a:ext cx="7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l-GR" dirty="0">
                    <a:latin typeface="Arial" pitchFamily="34" charset="0"/>
                    <a:cs typeface="Arial" pitchFamily="34" charset="0"/>
                  </a:rPr>
                  <a:t>Πρόγραμμα</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1024" name="Rectangle 14"/>
              <p:cNvSpPr>
                <a:spLocks noChangeArrowheads="1"/>
              </p:cNvSpPr>
              <p:nvPr/>
            </p:nvSpPr>
            <p:spPr bwMode="auto">
              <a:xfrm>
                <a:off x="153" y="1106"/>
                <a:ext cx="12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a:ln>
                      <a:noFill/>
                    </a:ln>
                    <a:solidFill>
                      <a:srgbClr val="FFFFFF"/>
                    </a:solidFill>
                    <a:effectLst/>
                    <a:latin typeface="Arial" pitchFamily="34" charset="0"/>
                    <a:cs typeface="Arial" pitchFamily="34" charset="0"/>
                  </a:rPr>
                  <a:t>ΕΙΔΙΚΟΣ ΣΤΟΧΟΣ/ Specific Objective</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25" name="Rectangle 15"/>
              <p:cNvSpPr>
                <a:spLocks noChangeArrowheads="1"/>
              </p:cNvSpPr>
              <p:nvPr/>
            </p:nvSpPr>
            <p:spPr bwMode="auto">
              <a:xfrm>
                <a:off x="156" y="1599"/>
                <a:ext cx="139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l-GR" sz="900" b="1" dirty="0">
                    <a:solidFill>
                      <a:srgbClr val="000000"/>
                    </a:solidFill>
                    <a:latin typeface="Arial" pitchFamily="34" charset="0"/>
                    <a:cs typeface="Arial" pitchFamily="34" charset="0"/>
                  </a:rPr>
                  <a:t>ΚΩΔΙΚΟΣ ΑΙΤΗΣΗΣ ΧΡΗΜΑΤΟΔΟΤΗΣΗΣ</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1026" name="Rectangle 16"/>
              <p:cNvSpPr>
                <a:spLocks noChangeArrowheads="1"/>
              </p:cNvSpPr>
              <p:nvPr/>
            </p:nvSpPr>
            <p:spPr bwMode="auto">
              <a:xfrm>
                <a:off x="144" y="1880"/>
                <a:ext cx="14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dirty="0">
                    <a:ln>
                      <a:noFill/>
                    </a:ln>
                    <a:solidFill>
                      <a:srgbClr val="000000"/>
                    </a:solidFill>
                    <a:effectLst/>
                    <a:latin typeface="Arial" pitchFamily="34" charset="0"/>
                    <a:cs typeface="Arial" pitchFamily="34" charset="0"/>
                  </a:rPr>
                  <a:t>ΔΙΚΑΙΟΥΧΟΣ ΦΟΡΕΑΣ/ </a:t>
                </a:r>
                <a:r>
                  <a:rPr kumimoji="0" lang="el-GR" sz="900" b="1" i="0" u="none" strike="noStrike" cap="none" normalizeH="0" baseline="0" dirty="0" err="1">
                    <a:ln>
                      <a:noFill/>
                    </a:ln>
                    <a:solidFill>
                      <a:srgbClr val="000000"/>
                    </a:solidFill>
                    <a:effectLst/>
                    <a:latin typeface="Arial" pitchFamily="34" charset="0"/>
                    <a:cs typeface="Arial" pitchFamily="34" charset="0"/>
                  </a:rPr>
                  <a:t>Proposal</a:t>
                </a:r>
                <a:r>
                  <a:rPr kumimoji="0" lang="el-GR" sz="900" b="1" i="0" u="none" strike="noStrike" cap="none" normalizeH="0" baseline="0" dirty="0">
                    <a:ln>
                      <a:noFill/>
                    </a:ln>
                    <a:solidFill>
                      <a:srgbClr val="000000"/>
                    </a:solidFill>
                    <a:effectLst/>
                    <a:latin typeface="Arial" pitchFamily="34" charset="0"/>
                    <a:cs typeface="Arial" pitchFamily="34" charset="0"/>
                  </a:rPr>
                  <a:t> </a:t>
                </a:r>
                <a:r>
                  <a:rPr kumimoji="0" lang="el-GR" sz="900" b="1" i="0" u="none" strike="noStrike" cap="none" normalizeH="0" baseline="0" dirty="0" err="1">
                    <a:ln>
                      <a:noFill/>
                    </a:ln>
                    <a:solidFill>
                      <a:srgbClr val="000000"/>
                    </a:solidFill>
                    <a:effectLst/>
                    <a:latin typeface="Arial" pitchFamily="34" charset="0"/>
                    <a:cs typeface="Arial" pitchFamily="34" charset="0"/>
                  </a:rPr>
                  <a:t>Promoter</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1029" name="Rectangle 18"/>
              <p:cNvSpPr>
                <a:spLocks noChangeArrowheads="1"/>
              </p:cNvSpPr>
              <p:nvPr/>
            </p:nvSpPr>
            <p:spPr bwMode="auto">
              <a:xfrm>
                <a:off x="153" y="2144"/>
                <a:ext cx="79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a:ln>
                      <a:noFill/>
                    </a:ln>
                    <a:solidFill>
                      <a:srgbClr val="000000"/>
                    </a:solidFill>
                    <a:effectLst/>
                    <a:latin typeface="Arial" pitchFamily="34" charset="0"/>
                    <a:cs typeface="Arial" pitchFamily="34" charset="0"/>
                  </a:rPr>
                  <a:t>ΤΟΠΟΘΕΣΙΑ/ Location</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0" name="Rectangle 19"/>
              <p:cNvSpPr>
                <a:spLocks noChangeArrowheads="1"/>
              </p:cNvSpPr>
              <p:nvPr/>
            </p:nvSpPr>
            <p:spPr bwMode="auto">
              <a:xfrm>
                <a:off x="153" y="2720"/>
                <a:ext cx="15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a:ln>
                      <a:noFill/>
                    </a:ln>
                    <a:solidFill>
                      <a:srgbClr val="000000"/>
                    </a:solidFill>
                    <a:effectLst/>
                    <a:latin typeface="Arial" pitchFamily="34" charset="0"/>
                    <a:cs typeface="Arial" pitchFamily="34" charset="0"/>
                  </a:rPr>
                  <a:t>ΣΥΝΟΠΤΙΚΗ ΠΕΡΙΓΡΑΦΗ/ Outline Description</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1" name="Rectangle 20"/>
              <p:cNvSpPr>
                <a:spLocks noChangeArrowheads="1"/>
              </p:cNvSpPr>
              <p:nvPr/>
            </p:nvSpPr>
            <p:spPr bwMode="auto">
              <a:xfrm>
                <a:off x="153" y="2234"/>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2" name="Rectangle 21"/>
              <p:cNvSpPr>
                <a:spLocks noChangeArrowheads="1"/>
              </p:cNvSpPr>
              <p:nvPr/>
            </p:nvSpPr>
            <p:spPr bwMode="auto">
              <a:xfrm>
                <a:off x="2061" y="3104"/>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3" name="Rectangle 22"/>
              <p:cNvSpPr>
                <a:spLocks noChangeArrowheads="1"/>
              </p:cNvSpPr>
              <p:nvPr/>
            </p:nvSpPr>
            <p:spPr bwMode="auto">
              <a:xfrm>
                <a:off x="153" y="3506"/>
                <a:ext cx="195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a:ln>
                      <a:noFill/>
                    </a:ln>
                    <a:solidFill>
                      <a:srgbClr val="000000"/>
                    </a:solidFill>
                    <a:effectLst/>
                    <a:latin typeface="Arial" pitchFamily="34" charset="0"/>
                    <a:cs typeface="Arial" pitchFamily="34" charset="0"/>
                  </a:rPr>
                  <a:t>ΠΡΟΫΠΟΛΟΓΙΣΜΟΣ/ΤΑΜΕΙΟ/ Estimated Cost &amp;Funding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4" name="Rectangle 23"/>
              <p:cNvSpPr>
                <a:spLocks noChangeArrowheads="1"/>
              </p:cNvSpPr>
              <p:nvPr/>
            </p:nvSpPr>
            <p:spPr bwMode="auto">
              <a:xfrm>
                <a:off x="153" y="3782"/>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5" name="Rectangle 24"/>
              <p:cNvSpPr>
                <a:spLocks noChangeArrowheads="1"/>
              </p:cNvSpPr>
              <p:nvPr/>
            </p:nvSpPr>
            <p:spPr bwMode="auto">
              <a:xfrm>
                <a:off x="3513" y="3752"/>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6" name="Rectangle 25"/>
              <p:cNvSpPr>
                <a:spLocks noChangeArrowheads="1"/>
              </p:cNvSpPr>
              <p:nvPr/>
            </p:nvSpPr>
            <p:spPr bwMode="auto">
              <a:xfrm>
                <a:off x="2499" y="3314"/>
                <a:ext cx="6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a:ln>
                      <a:noFill/>
                    </a:ln>
                    <a:solidFill>
                      <a:srgbClr val="000000"/>
                    </a:solidFill>
                    <a:effectLst/>
                    <a:latin typeface="Arial" pitchFamily="34" charset="0"/>
                    <a:cs typeface="Arial" pitchFamily="34" charset="0"/>
                  </a:rPr>
                  <a:t>ΤΑΜΕΙΟ/ Source</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7" name="Rectangle 26"/>
              <p:cNvSpPr>
                <a:spLocks noChangeArrowheads="1"/>
              </p:cNvSpPr>
              <p:nvPr/>
            </p:nvSpPr>
            <p:spPr bwMode="auto">
              <a:xfrm>
                <a:off x="2061" y="3752"/>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8" name="Rectangle 27"/>
              <p:cNvSpPr>
                <a:spLocks noChangeArrowheads="1"/>
              </p:cNvSpPr>
              <p:nvPr/>
            </p:nvSpPr>
            <p:spPr bwMode="auto">
              <a:xfrm>
                <a:off x="2877" y="3164"/>
                <a:ext cx="18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a:ln>
                      <a:noFill/>
                    </a:ln>
                    <a:solidFill>
                      <a:srgbClr val="000000"/>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39" name="Rectangle 28"/>
              <p:cNvSpPr>
                <a:spLocks noChangeArrowheads="1"/>
              </p:cNvSpPr>
              <p:nvPr/>
            </p:nvSpPr>
            <p:spPr bwMode="auto">
              <a:xfrm>
                <a:off x="2067" y="914"/>
                <a:ext cx="48" cy="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0" name="Rectangle 29"/>
              <p:cNvSpPr>
                <a:spLocks noChangeArrowheads="1"/>
              </p:cNvSpPr>
              <p:nvPr/>
            </p:nvSpPr>
            <p:spPr bwMode="auto">
              <a:xfrm>
                <a:off x="2067" y="1400"/>
                <a:ext cx="48" cy="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1" name="Rectangle 30"/>
              <p:cNvSpPr>
                <a:spLocks noChangeArrowheads="1"/>
              </p:cNvSpPr>
              <p:nvPr/>
            </p:nvSpPr>
            <p:spPr bwMode="auto">
              <a:xfrm>
                <a:off x="159" y="1430"/>
                <a:ext cx="48" cy="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2" name="Rectangle 31"/>
              <p:cNvSpPr>
                <a:spLocks noChangeArrowheads="1"/>
              </p:cNvSpPr>
              <p:nvPr/>
            </p:nvSpPr>
            <p:spPr bwMode="auto">
              <a:xfrm>
                <a:off x="2067" y="1148"/>
                <a:ext cx="48" cy="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3" name="Rectangle 32"/>
              <p:cNvSpPr>
                <a:spLocks noChangeArrowheads="1"/>
              </p:cNvSpPr>
              <p:nvPr/>
            </p:nvSpPr>
            <p:spPr bwMode="auto">
              <a:xfrm>
                <a:off x="4191" y="3314"/>
                <a:ext cx="55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a:ln>
                      <a:noFill/>
                    </a:ln>
                    <a:solidFill>
                      <a:srgbClr val="000000"/>
                    </a:solidFill>
                    <a:effectLst/>
                    <a:latin typeface="Arial" pitchFamily="34" charset="0"/>
                    <a:cs typeface="Arial" pitchFamily="34" charset="0"/>
                  </a:rPr>
                  <a:t>ΚΟΣΤΟΣ/ Cost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4" name="Rectangle 33"/>
              <p:cNvSpPr>
                <a:spLocks noChangeArrowheads="1"/>
              </p:cNvSpPr>
              <p:nvPr/>
            </p:nvSpPr>
            <p:spPr bwMode="auto">
              <a:xfrm>
                <a:off x="4683" y="3314"/>
                <a:ext cx="26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a:ln>
                      <a:noFill/>
                    </a:ln>
                    <a:solidFill>
                      <a:srgbClr val="000000"/>
                    </a:solidFill>
                    <a:effectLst/>
                    <a:latin typeface="Arial" pitchFamily="34" charset="0"/>
                    <a:cs typeface="Arial" pitchFamily="34" charset="0"/>
                  </a:rPr>
                  <a:t>(Euros)</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5" name="Rectangle 34"/>
              <p:cNvSpPr>
                <a:spLocks noChangeArrowheads="1"/>
              </p:cNvSpPr>
              <p:nvPr/>
            </p:nvSpPr>
            <p:spPr bwMode="auto">
              <a:xfrm>
                <a:off x="2061" y="1664"/>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6" name="Rectangle 35"/>
              <p:cNvSpPr>
                <a:spLocks noChangeArrowheads="1"/>
              </p:cNvSpPr>
              <p:nvPr/>
            </p:nvSpPr>
            <p:spPr bwMode="auto">
              <a:xfrm>
                <a:off x="153" y="3164"/>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7" name="Rectangle 36"/>
              <p:cNvSpPr>
                <a:spLocks noChangeArrowheads="1"/>
              </p:cNvSpPr>
              <p:nvPr/>
            </p:nvSpPr>
            <p:spPr bwMode="auto">
              <a:xfrm>
                <a:off x="153" y="1694"/>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8" name="Rectangle 37"/>
              <p:cNvSpPr>
                <a:spLocks noChangeArrowheads="1"/>
              </p:cNvSpPr>
              <p:nvPr/>
            </p:nvSpPr>
            <p:spPr bwMode="auto">
              <a:xfrm>
                <a:off x="2061" y="1946"/>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49" name="Rectangle 38"/>
              <p:cNvSpPr>
                <a:spLocks noChangeArrowheads="1"/>
              </p:cNvSpPr>
              <p:nvPr/>
            </p:nvSpPr>
            <p:spPr bwMode="auto">
              <a:xfrm>
                <a:off x="153" y="1976"/>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50" name="Rectangle 39"/>
              <p:cNvSpPr>
                <a:spLocks noChangeArrowheads="1"/>
              </p:cNvSpPr>
              <p:nvPr/>
            </p:nvSpPr>
            <p:spPr bwMode="auto">
              <a:xfrm>
                <a:off x="2061" y="2204"/>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051" name="Line 40"/>
              <p:cNvSpPr>
                <a:spLocks noChangeShapeType="1"/>
              </p:cNvSpPr>
              <p:nvPr/>
            </p:nvSpPr>
            <p:spPr bwMode="auto">
              <a:xfrm flipV="1">
                <a:off x="135" y="7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52" name="Rectangle 41"/>
              <p:cNvSpPr>
                <a:spLocks noChangeArrowheads="1"/>
              </p:cNvSpPr>
              <p:nvPr/>
            </p:nvSpPr>
            <p:spPr bwMode="auto">
              <a:xfrm>
                <a:off x="135" y="78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53" name="Rectangle 42"/>
              <p:cNvSpPr>
                <a:spLocks noChangeArrowheads="1"/>
              </p:cNvSpPr>
              <p:nvPr/>
            </p:nvSpPr>
            <p:spPr bwMode="auto">
              <a:xfrm>
                <a:off x="141" y="788"/>
                <a:ext cx="548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54" name="Line 43"/>
              <p:cNvSpPr>
                <a:spLocks noChangeShapeType="1"/>
              </p:cNvSpPr>
              <p:nvPr/>
            </p:nvSpPr>
            <p:spPr bwMode="auto">
              <a:xfrm flipV="1">
                <a:off x="5619" y="7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55" name="Rectangle 44"/>
              <p:cNvSpPr>
                <a:spLocks noChangeArrowheads="1"/>
              </p:cNvSpPr>
              <p:nvPr/>
            </p:nvSpPr>
            <p:spPr bwMode="auto">
              <a:xfrm>
                <a:off x="5619" y="78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56" name="Line 45"/>
              <p:cNvSpPr>
                <a:spLocks noChangeShapeType="1"/>
              </p:cNvSpPr>
              <p:nvPr/>
            </p:nvSpPr>
            <p:spPr bwMode="auto">
              <a:xfrm>
                <a:off x="141" y="1028"/>
                <a:ext cx="547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57" name="Rectangle 46"/>
              <p:cNvSpPr>
                <a:spLocks noChangeArrowheads="1"/>
              </p:cNvSpPr>
              <p:nvPr/>
            </p:nvSpPr>
            <p:spPr bwMode="auto">
              <a:xfrm>
                <a:off x="141" y="1028"/>
                <a:ext cx="547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58" name="Rectangle 47"/>
              <p:cNvSpPr>
                <a:spLocks noChangeArrowheads="1"/>
              </p:cNvSpPr>
              <p:nvPr/>
            </p:nvSpPr>
            <p:spPr bwMode="auto">
              <a:xfrm>
                <a:off x="129" y="788"/>
                <a:ext cx="12" cy="4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59" name="Line 48"/>
              <p:cNvSpPr>
                <a:spLocks noChangeShapeType="1"/>
              </p:cNvSpPr>
              <p:nvPr/>
            </p:nvSpPr>
            <p:spPr bwMode="auto">
              <a:xfrm>
                <a:off x="2043" y="800"/>
                <a:ext cx="0" cy="4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60" name="Rectangle 49"/>
              <p:cNvSpPr>
                <a:spLocks noChangeArrowheads="1"/>
              </p:cNvSpPr>
              <p:nvPr/>
            </p:nvSpPr>
            <p:spPr bwMode="auto">
              <a:xfrm>
                <a:off x="2043" y="800"/>
                <a:ext cx="6" cy="4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61" name="Rectangle 50"/>
              <p:cNvSpPr>
                <a:spLocks noChangeArrowheads="1"/>
              </p:cNvSpPr>
              <p:nvPr/>
            </p:nvSpPr>
            <p:spPr bwMode="auto">
              <a:xfrm>
                <a:off x="141" y="1262"/>
                <a:ext cx="548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62" name="Rectangle 51"/>
              <p:cNvSpPr>
                <a:spLocks noChangeArrowheads="1"/>
              </p:cNvSpPr>
              <p:nvPr/>
            </p:nvSpPr>
            <p:spPr bwMode="auto">
              <a:xfrm>
                <a:off x="5613" y="800"/>
                <a:ext cx="12" cy="4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63" name="Line 52"/>
              <p:cNvSpPr>
                <a:spLocks noChangeShapeType="1"/>
              </p:cNvSpPr>
              <p:nvPr/>
            </p:nvSpPr>
            <p:spPr bwMode="auto">
              <a:xfrm>
                <a:off x="135" y="1274"/>
                <a:ext cx="0" cy="24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64" name="Rectangle 53"/>
              <p:cNvSpPr>
                <a:spLocks noChangeArrowheads="1"/>
              </p:cNvSpPr>
              <p:nvPr/>
            </p:nvSpPr>
            <p:spPr bwMode="auto">
              <a:xfrm>
                <a:off x="135" y="1274"/>
                <a:ext cx="6" cy="2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65" name="Line 54"/>
              <p:cNvSpPr>
                <a:spLocks noChangeShapeType="1"/>
              </p:cNvSpPr>
              <p:nvPr/>
            </p:nvSpPr>
            <p:spPr bwMode="auto">
              <a:xfrm>
                <a:off x="135" y="1514"/>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66" name="Rectangle 55"/>
              <p:cNvSpPr>
                <a:spLocks noChangeArrowheads="1"/>
              </p:cNvSpPr>
              <p:nvPr/>
            </p:nvSpPr>
            <p:spPr bwMode="auto">
              <a:xfrm>
                <a:off x="135" y="1514"/>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67" name="Line 56"/>
              <p:cNvSpPr>
                <a:spLocks noChangeShapeType="1"/>
              </p:cNvSpPr>
              <p:nvPr/>
            </p:nvSpPr>
            <p:spPr bwMode="auto">
              <a:xfrm>
                <a:off x="135" y="1520"/>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68" name="Rectangle 57"/>
              <p:cNvSpPr>
                <a:spLocks noChangeArrowheads="1"/>
              </p:cNvSpPr>
              <p:nvPr/>
            </p:nvSpPr>
            <p:spPr bwMode="auto">
              <a:xfrm>
                <a:off x="135" y="1520"/>
                <a:ext cx="6"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69" name="Line 58"/>
              <p:cNvSpPr>
                <a:spLocks noChangeShapeType="1"/>
              </p:cNvSpPr>
              <p:nvPr/>
            </p:nvSpPr>
            <p:spPr bwMode="auto">
              <a:xfrm>
                <a:off x="2043" y="1274"/>
                <a:ext cx="0" cy="2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70" name="Rectangle 59"/>
              <p:cNvSpPr>
                <a:spLocks noChangeArrowheads="1"/>
              </p:cNvSpPr>
              <p:nvPr/>
            </p:nvSpPr>
            <p:spPr bwMode="auto">
              <a:xfrm>
                <a:off x="2043" y="1274"/>
                <a:ext cx="6" cy="2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71" name="Line 60"/>
              <p:cNvSpPr>
                <a:spLocks noChangeShapeType="1"/>
              </p:cNvSpPr>
              <p:nvPr/>
            </p:nvSpPr>
            <p:spPr bwMode="auto">
              <a:xfrm>
                <a:off x="135" y="1544"/>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72" name="Rectangle 61"/>
              <p:cNvSpPr>
                <a:spLocks noChangeArrowheads="1"/>
              </p:cNvSpPr>
              <p:nvPr/>
            </p:nvSpPr>
            <p:spPr bwMode="auto">
              <a:xfrm>
                <a:off x="135" y="1544"/>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73" name="Line 62"/>
              <p:cNvSpPr>
                <a:spLocks noChangeShapeType="1"/>
              </p:cNvSpPr>
              <p:nvPr/>
            </p:nvSpPr>
            <p:spPr bwMode="auto">
              <a:xfrm>
                <a:off x="135" y="1550"/>
                <a:ext cx="0" cy="21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74" name="Rectangle 63"/>
              <p:cNvSpPr>
                <a:spLocks noChangeArrowheads="1"/>
              </p:cNvSpPr>
              <p:nvPr/>
            </p:nvSpPr>
            <p:spPr bwMode="auto">
              <a:xfrm>
                <a:off x="135" y="1550"/>
                <a:ext cx="6" cy="2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75" name="Line 64"/>
              <p:cNvSpPr>
                <a:spLocks noChangeShapeType="1"/>
              </p:cNvSpPr>
              <p:nvPr/>
            </p:nvSpPr>
            <p:spPr bwMode="auto">
              <a:xfrm>
                <a:off x="135" y="1760"/>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76" name="Rectangle 65"/>
              <p:cNvSpPr>
                <a:spLocks noChangeArrowheads="1"/>
              </p:cNvSpPr>
              <p:nvPr/>
            </p:nvSpPr>
            <p:spPr bwMode="auto">
              <a:xfrm>
                <a:off x="135" y="1760"/>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77" name="Line 66"/>
              <p:cNvSpPr>
                <a:spLocks noChangeShapeType="1"/>
              </p:cNvSpPr>
              <p:nvPr/>
            </p:nvSpPr>
            <p:spPr bwMode="auto">
              <a:xfrm>
                <a:off x="135" y="1766"/>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78" name="Rectangle 67"/>
              <p:cNvSpPr>
                <a:spLocks noChangeArrowheads="1"/>
              </p:cNvSpPr>
              <p:nvPr/>
            </p:nvSpPr>
            <p:spPr bwMode="auto">
              <a:xfrm>
                <a:off x="135" y="1766"/>
                <a:ext cx="6"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79" name="Line 68"/>
              <p:cNvSpPr>
                <a:spLocks noChangeShapeType="1"/>
              </p:cNvSpPr>
              <p:nvPr/>
            </p:nvSpPr>
            <p:spPr bwMode="auto">
              <a:xfrm>
                <a:off x="2043" y="1550"/>
                <a:ext cx="0"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80" name="Rectangle 69"/>
              <p:cNvSpPr>
                <a:spLocks noChangeArrowheads="1"/>
              </p:cNvSpPr>
              <p:nvPr/>
            </p:nvSpPr>
            <p:spPr bwMode="auto">
              <a:xfrm>
                <a:off x="2043" y="1550"/>
                <a:ext cx="6" cy="2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81" name="Line 70"/>
              <p:cNvSpPr>
                <a:spLocks noChangeShapeType="1"/>
              </p:cNvSpPr>
              <p:nvPr/>
            </p:nvSpPr>
            <p:spPr bwMode="auto">
              <a:xfrm>
                <a:off x="135" y="1790"/>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82" name="Rectangle 71"/>
              <p:cNvSpPr>
                <a:spLocks noChangeArrowheads="1"/>
              </p:cNvSpPr>
              <p:nvPr/>
            </p:nvSpPr>
            <p:spPr bwMode="auto">
              <a:xfrm>
                <a:off x="135" y="1790"/>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83" name="Line 72"/>
              <p:cNvSpPr>
                <a:spLocks noChangeShapeType="1"/>
              </p:cNvSpPr>
              <p:nvPr/>
            </p:nvSpPr>
            <p:spPr bwMode="auto">
              <a:xfrm>
                <a:off x="135" y="1796"/>
                <a:ext cx="0" cy="2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84" name="Rectangle 73"/>
              <p:cNvSpPr>
                <a:spLocks noChangeArrowheads="1"/>
              </p:cNvSpPr>
              <p:nvPr/>
            </p:nvSpPr>
            <p:spPr bwMode="auto">
              <a:xfrm>
                <a:off x="135" y="1796"/>
                <a:ext cx="6" cy="2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85" name="Line 74"/>
              <p:cNvSpPr>
                <a:spLocks noChangeShapeType="1"/>
              </p:cNvSpPr>
              <p:nvPr/>
            </p:nvSpPr>
            <p:spPr bwMode="auto">
              <a:xfrm>
                <a:off x="135" y="2042"/>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86" name="Rectangle 75"/>
              <p:cNvSpPr>
                <a:spLocks noChangeArrowheads="1"/>
              </p:cNvSpPr>
              <p:nvPr/>
            </p:nvSpPr>
            <p:spPr bwMode="auto">
              <a:xfrm>
                <a:off x="135" y="2042"/>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87" name="Line 76"/>
              <p:cNvSpPr>
                <a:spLocks noChangeShapeType="1"/>
              </p:cNvSpPr>
              <p:nvPr/>
            </p:nvSpPr>
            <p:spPr bwMode="auto">
              <a:xfrm>
                <a:off x="135" y="2048"/>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88" name="Rectangle 77"/>
              <p:cNvSpPr>
                <a:spLocks noChangeArrowheads="1"/>
              </p:cNvSpPr>
              <p:nvPr/>
            </p:nvSpPr>
            <p:spPr bwMode="auto">
              <a:xfrm>
                <a:off x="135" y="2048"/>
                <a:ext cx="6"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89" name="Line 78"/>
              <p:cNvSpPr>
                <a:spLocks noChangeShapeType="1"/>
              </p:cNvSpPr>
              <p:nvPr/>
            </p:nvSpPr>
            <p:spPr bwMode="auto">
              <a:xfrm>
                <a:off x="2043" y="1796"/>
                <a:ext cx="0" cy="25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90" name="Rectangle 79"/>
              <p:cNvSpPr>
                <a:spLocks noChangeArrowheads="1"/>
              </p:cNvSpPr>
              <p:nvPr/>
            </p:nvSpPr>
            <p:spPr bwMode="auto">
              <a:xfrm>
                <a:off x="2043" y="1796"/>
                <a:ext cx="6" cy="25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91" name="Line 80"/>
              <p:cNvSpPr>
                <a:spLocks noChangeShapeType="1"/>
              </p:cNvSpPr>
              <p:nvPr/>
            </p:nvSpPr>
            <p:spPr bwMode="auto">
              <a:xfrm>
                <a:off x="135" y="2072"/>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92" name="Rectangle 81"/>
              <p:cNvSpPr>
                <a:spLocks noChangeArrowheads="1"/>
              </p:cNvSpPr>
              <p:nvPr/>
            </p:nvSpPr>
            <p:spPr bwMode="auto">
              <a:xfrm>
                <a:off x="135" y="2072"/>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93" name="Line 82"/>
              <p:cNvSpPr>
                <a:spLocks noChangeShapeType="1"/>
              </p:cNvSpPr>
              <p:nvPr/>
            </p:nvSpPr>
            <p:spPr bwMode="auto">
              <a:xfrm>
                <a:off x="135" y="2078"/>
                <a:ext cx="0" cy="2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94" name="Rectangle 83"/>
              <p:cNvSpPr>
                <a:spLocks noChangeArrowheads="1"/>
              </p:cNvSpPr>
              <p:nvPr/>
            </p:nvSpPr>
            <p:spPr bwMode="auto">
              <a:xfrm>
                <a:off x="135" y="2078"/>
                <a:ext cx="6" cy="2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95" name="Line 84"/>
              <p:cNvSpPr>
                <a:spLocks noChangeShapeType="1"/>
              </p:cNvSpPr>
              <p:nvPr/>
            </p:nvSpPr>
            <p:spPr bwMode="auto">
              <a:xfrm>
                <a:off x="135" y="2300"/>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96" name="Rectangle 85"/>
              <p:cNvSpPr>
                <a:spLocks noChangeArrowheads="1"/>
              </p:cNvSpPr>
              <p:nvPr/>
            </p:nvSpPr>
            <p:spPr bwMode="auto">
              <a:xfrm>
                <a:off x="135" y="2300"/>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97" name="Line 86"/>
              <p:cNvSpPr>
                <a:spLocks noChangeShapeType="1"/>
              </p:cNvSpPr>
              <p:nvPr/>
            </p:nvSpPr>
            <p:spPr bwMode="auto">
              <a:xfrm>
                <a:off x="135" y="2306"/>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98" name="Rectangle 87"/>
              <p:cNvSpPr>
                <a:spLocks noChangeArrowheads="1"/>
              </p:cNvSpPr>
              <p:nvPr/>
            </p:nvSpPr>
            <p:spPr bwMode="auto">
              <a:xfrm>
                <a:off x="135" y="2306"/>
                <a:ext cx="6"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099" name="Line 88"/>
              <p:cNvSpPr>
                <a:spLocks noChangeShapeType="1"/>
              </p:cNvSpPr>
              <p:nvPr/>
            </p:nvSpPr>
            <p:spPr bwMode="auto">
              <a:xfrm>
                <a:off x="2043" y="2078"/>
                <a:ext cx="0" cy="22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00" name="Rectangle 89"/>
              <p:cNvSpPr>
                <a:spLocks noChangeArrowheads="1"/>
              </p:cNvSpPr>
              <p:nvPr/>
            </p:nvSpPr>
            <p:spPr bwMode="auto">
              <a:xfrm>
                <a:off x="2043" y="2078"/>
                <a:ext cx="6" cy="2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01" name="Line 90"/>
              <p:cNvSpPr>
                <a:spLocks noChangeShapeType="1"/>
              </p:cNvSpPr>
              <p:nvPr/>
            </p:nvSpPr>
            <p:spPr bwMode="auto">
              <a:xfrm>
                <a:off x="135" y="2330"/>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02" name="Rectangle 91"/>
              <p:cNvSpPr>
                <a:spLocks noChangeArrowheads="1"/>
              </p:cNvSpPr>
              <p:nvPr/>
            </p:nvSpPr>
            <p:spPr bwMode="auto">
              <a:xfrm>
                <a:off x="135" y="2330"/>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03" name="Line 92"/>
              <p:cNvSpPr>
                <a:spLocks noChangeShapeType="1"/>
              </p:cNvSpPr>
              <p:nvPr/>
            </p:nvSpPr>
            <p:spPr bwMode="auto">
              <a:xfrm>
                <a:off x="135" y="2336"/>
                <a:ext cx="0" cy="8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04" name="Rectangle 93"/>
              <p:cNvSpPr>
                <a:spLocks noChangeArrowheads="1"/>
              </p:cNvSpPr>
              <p:nvPr/>
            </p:nvSpPr>
            <p:spPr bwMode="auto">
              <a:xfrm>
                <a:off x="135" y="2336"/>
                <a:ext cx="6" cy="8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05" name="Line 94"/>
              <p:cNvSpPr>
                <a:spLocks noChangeShapeType="1"/>
              </p:cNvSpPr>
              <p:nvPr/>
            </p:nvSpPr>
            <p:spPr bwMode="auto">
              <a:xfrm>
                <a:off x="135" y="3200"/>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06" name="Rectangle 95"/>
              <p:cNvSpPr>
                <a:spLocks noChangeArrowheads="1"/>
              </p:cNvSpPr>
              <p:nvPr/>
            </p:nvSpPr>
            <p:spPr bwMode="auto">
              <a:xfrm>
                <a:off x="135" y="3200"/>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07" name="Line 96"/>
              <p:cNvSpPr>
                <a:spLocks noChangeShapeType="1"/>
              </p:cNvSpPr>
              <p:nvPr/>
            </p:nvSpPr>
            <p:spPr bwMode="auto">
              <a:xfrm>
                <a:off x="135" y="3206"/>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08" name="Rectangle 97"/>
              <p:cNvSpPr>
                <a:spLocks noChangeArrowheads="1"/>
              </p:cNvSpPr>
              <p:nvPr/>
            </p:nvSpPr>
            <p:spPr bwMode="auto">
              <a:xfrm>
                <a:off x="135" y="3206"/>
                <a:ext cx="6"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09" name="Line 98"/>
              <p:cNvSpPr>
                <a:spLocks noChangeShapeType="1"/>
              </p:cNvSpPr>
              <p:nvPr/>
            </p:nvSpPr>
            <p:spPr bwMode="auto">
              <a:xfrm>
                <a:off x="135" y="3230"/>
                <a:ext cx="191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10" name="Rectangle 99"/>
              <p:cNvSpPr>
                <a:spLocks noChangeArrowheads="1"/>
              </p:cNvSpPr>
              <p:nvPr/>
            </p:nvSpPr>
            <p:spPr bwMode="auto">
              <a:xfrm>
                <a:off x="135" y="3230"/>
                <a:ext cx="191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11" name="Line 100"/>
              <p:cNvSpPr>
                <a:spLocks noChangeShapeType="1"/>
              </p:cNvSpPr>
              <p:nvPr/>
            </p:nvSpPr>
            <p:spPr bwMode="auto">
              <a:xfrm>
                <a:off x="135" y="3236"/>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12" name="Rectangle 101"/>
              <p:cNvSpPr>
                <a:spLocks noChangeArrowheads="1"/>
              </p:cNvSpPr>
              <p:nvPr/>
            </p:nvSpPr>
            <p:spPr bwMode="auto">
              <a:xfrm>
                <a:off x="135" y="3236"/>
                <a:ext cx="6"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13" name="Line 102"/>
              <p:cNvSpPr>
                <a:spLocks noChangeShapeType="1"/>
              </p:cNvSpPr>
              <p:nvPr/>
            </p:nvSpPr>
            <p:spPr bwMode="auto">
              <a:xfrm>
                <a:off x="2043" y="2336"/>
                <a:ext cx="0" cy="8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14" name="Rectangle 103"/>
              <p:cNvSpPr>
                <a:spLocks noChangeArrowheads="1"/>
              </p:cNvSpPr>
              <p:nvPr/>
            </p:nvSpPr>
            <p:spPr bwMode="auto">
              <a:xfrm>
                <a:off x="2043" y="2336"/>
                <a:ext cx="6" cy="8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15" name="Line 104"/>
              <p:cNvSpPr>
                <a:spLocks noChangeShapeType="1"/>
              </p:cNvSpPr>
              <p:nvPr/>
            </p:nvSpPr>
            <p:spPr bwMode="auto">
              <a:xfrm>
                <a:off x="135" y="3260"/>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16" name="Rectangle 105"/>
              <p:cNvSpPr>
                <a:spLocks noChangeArrowheads="1"/>
              </p:cNvSpPr>
              <p:nvPr/>
            </p:nvSpPr>
            <p:spPr bwMode="auto">
              <a:xfrm>
                <a:off x="135" y="3260"/>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17" name="Line 106"/>
              <p:cNvSpPr>
                <a:spLocks noChangeShapeType="1"/>
              </p:cNvSpPr>
              <p:nvPr/>
            </p:nvSpPr>
            <p:spPr bwMode="auto">
              <a:xfrm>
                <a:off x="2049" y="3464"/>
                <a:ext cx="357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18" name="Rectangle 107"/>
              <p:cNvSpPr>
                <a:spLocks noChangeArrowheads="1"/>
              </p:cNvSpPr>
              <p:nvPr/>
            </p:nvSpPr>
            <p:spPr bwMode="auto">
              <a:xfrm>
                <a:off x="2049" y="3464"/>
                <a:ext cx="357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19" name="Line 108"/>
              <p:cNvSpPr>
                <a:spLocks noChangeShapeType="1"/>
              </p:cNvSpPr>
              <p:nvPr/>
            </p:nvSpPr>
            <p:spPr bwMode="auto">
              <a:xfrm>
                <a:off x="135" y="3266"/>
                <a:ext cx="0" cy="58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20" name="Rectangle 109"/>
              <p:cNvSpPr>
                <a:spLocks noChangeArrowheads="1"/>
              </p:cNvSpPr>
              <p:nvPr/>
            </p:nvSpPr>
            <p:spPr bwMode="auto">
              <a:xfrm>
                <a:off x="135" y="3266"/>
                <a:ext cx="6" cy="5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21" name="Line 110"/>
              <p:cNvSpPr>
                <a:spLocks noChangeShapeType="1"/>
              </p:cNvSpPr>
              <p:nvPr/>
            </p:nvSpPr>
            <p:spPr bwMode="auto">
              <a:xfrm>
                <a:off x="135" y="3848"/>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22" name="Rectangle 111"/>
              <p:cNvSpPr>
                <a:spLocks noChangeArrowheads="1"/>
              </p:cNvSpPr>
              <p:nvPr/>
            </p:nvSpPr>
            <p:spPr bwMode="auto">
              <a:xfrm>
                <a:off x="135" y="3848"/>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23" name="Line 112"/>
              <p:cNvSpPr>
                <a:spLocks noChangeShapeType="1"/>
              </p:cNvSpPr>
              <p:nvPr/>
            </p:nvSpPr>
            <p:spPr bwMode="auto">
              <a:xfrm>
                <a:off x="135" y="3854"/>
                <a:ext cx="0" cy="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24" name="Rectangle 113"/>
              <p:cNvSpPr>
                <a:spLocks noChangeArrowheads="1"/>
              </p:cNvSpPr>
              <p:nvPr/>
            </p:nvSpPr>
            <p:spPr bwMode="auto">
              <a:xfrm>
                <a:off x="135" y="3854"/>
                <a:ext cx="6"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25" name="Line 114"/>
              <p:cNvSpPr>
                <a:spLocks noChangeShapeType="1"/>
              </p:cNvSpPr>
              <p:nvPr/>
            </p:nvSpPr>
            <p:spPr bwMode="auto">
              <a:xfrm>
                <a:off x="2043" y="3266"/>
                <a:ext cx="0" cy="5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26" name="Rectangle 115"/>
              <p:cNvSpPr>
                <a:spLocks noChangeArrowheads="1"/>
              </p:cNvSpPr>
              <p:nvPr/>
            </p:nvSpPr>
            <p:spPr bwMode="auto">
              <a:xfrm>
                <a:off x="2043" y="3266"/>
                <a:ext cx="6" cy="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27" name="Line 116"/>
              <p:cNvSpPr>
                <a:spLocks noChangeShapeType="1"/>
              </p:cNvSpPr>
              <p:nvPr/>
            </p:nvSpPr>
            <p:spPr bwMode="auto">
              <a:xfrm>
                <a:off x="3495" y="3266"/>
                <a:ext cx="0" cy="5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28" name="Rectangle 117"/>
              <p:cNvSpPr>
                <a:spLocks noChangeArrowheads="1"/>
              </p:cNvSpPr>
              <p:nvPr/>
            </p:nvSpPr>
            <p:spPr bwMode="auto">
              <a:xfrm>
                <a:off x="3495" y="3266"/>
                <a:ext cx="6" cy="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29" name="Line 118"/>
              <p:cNvSpPr>
                <a:spLocks noChangeShapeType="1"/>
              </p:cNvSpPr>
              <p:nvPr/>
            </p:nvSpPr>
            <p:spPr bwMode="auto">
              <a:xfrm>
                <a:off x="141" y="3878"/>
                <a:ext cx="54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30" name="Rectangle 119"/>
              <p:cNvSpPr>
                <a:spLocks noChangeArrowheads="1"/>
              </p:cNvSpPr>
              <p:nvPr/>
            </p:nvSpPr>
            <p:spPr bwMode="auto">
              <a:xfrm>
                <a:off x="141" y="3878"/>
                <a:ext cx="548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31" name="Line 120"/>
              <p:cNvSpPr>
                <a:spLocks noChangeShapeType="1"/>
              </p:cNvSpPr>
              <p:nvPr/>
            </p:nvSpPr>
            <p:spPr bwMode="auto">
              <a:xfrm>
                <a:off x="5619" y="1274"/>
                <a:ext cx="0" cy="261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32" name="Rectangle 121"/>
              <p:cNvSpPr>
                <a:spLocks noChangeArrowheads="1"/>
              </p:cNvSpPr>
              <p:nvPr/>
            </p:nvSpPr>
            <p:spPr bwMode="auto">
              <a:xfrm>
                <a:off x="5619" y="1274"/>
                <a:ext cx="6" cy="26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33" name="Line 122"/>
              <p:cNvSpPr>
                <a:spLocks noChangeShapeType="1"/>
              </p:cNvSpPr>
              <p:nvPr/>
            </p:nvSpPr>
            <p:spPr bwMode="auto">
              <a:xfrm>
                <a:off x="135"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34" name="Rectangle 123"/>
              <p:cNvSpPr>
                <a:spLocks noChangeArrowheads="1"/>
              </p:cNvSpPr>
              <p:nvPr/>
            </p:nvSpPr>
            <p:spPr bwMode="auto">
              <a:xfrm>
                <a:off x="135"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35" name="Line 124"/>
              <p:cNvSpPr>
                <a:spLocks noChangeShapeType="1"/>
              </p:cNvSpPr>
              <p:nvPr/>
            </p:nvSpPr>
            <p:spPr bwMode="auto">
              <a:xfrm>
                <a:off x="2043"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36" name="Rectangle 125"/>
              <p:cNvSpPr>
                <a:spLocks noChangeArrowheads="1"/>
              </p:cNvSpPr>
              <p:nvPr/>
            </p:nvSpPr>
            <p:spPr bwMode="auto">
              <a:xfrm>
                <a:off x="2043"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37" name="Line 126"/>
              <p:cNvSpPr>
                <a:spLocks noChangeShapeType="1"/>
              </p:cNvSpPr>
              <p:nvPr/>
            </p:nvSpPr>
            <p:spPr bwMode="auto">
              <a:xfrm>
                <a:off x="5619"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38" name="Rectangle 127"/>
              <p:cNvSpPr>
                <a:spLocks noChangeArrowheads="1"/>
              </p:cNvSpPr>
              <p:nvPr/>
            </p:nvSpPr>
            <p:spPr bwMode="auto">
              <a:xfrm>
                <a:off x="5619"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39" name="Line 128"/>
              <p:cNvSpPr>
                <a:spLocks noChangeShapeType="1"/>
              </p:cNvSpPr>
              <p:nvPr/>
            </p:nvSpPr>
            <p:spPr bwMode="auto">
              <a:xfrm>
                <a:off x="3495"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40" name="Rectangle 129"/>
              <p:cNvSpPr>
                <a:spLocks noChangeArrowheads="1"/>
              </p:cNvSpPr>
              <p:nvPr/>
            </p:nvSpPr>
            <p:spPr bwMode="auto">
              <a:xfrm>
                <a:off x="3495"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41" name="Line 130"/>
              <p:cNvSpPr>
                <a:spLocks noChangeShapeType="1"/>
              </p:cNvSpPr>
              <p:nvPr/>
            </p:nvSpPr>
            <p:spPr bwMode="auto">
              <a:xfrm>
                <a:off x="2175"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42" name="Rectangle 131"/>
              <p:cNvSpPr>
                <a:spLocks noChangeArrowheads="1"/>
              </p:cNvSpPr>
              <p:nvPr/>
            </p:nvSpPr>
            <p:spPr bwMode="auto">
              <a:xfrm>
                <a:off x="2175"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43" name="Line 132"/>
              <p:cNvSpPr>
                <a:spLocks noChangeShapeType="1"/>
              </p:cNvSpPr>
              <p:nvPr/>
            </p:nvSpPr>
            <p:spPr bwMode="auto">
              <a:xfrm>
                <a:off x="2307"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44" name="Rectangle 133"/>
              <p:cNvSpPr>
                <a:spLocks noChangeArrowheads="1"/>
              </p:cNvSpPr>
              <p:nvPr/>
            </p:nvSpPr>
            <p:spPr bwMode="auto">
              <a:xfrm>
                <a:off x="2307"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45" name="Line 134"/>
              <p:cNvSpPr>
                <a:spLocks noChangeShapeType="1"/>
              </p:cNvSpPr>
              <p:nvPr/>
            </p:nvSpPr>
            <p:spPr bwMode="auto">
              <a:xfrm>
                <a:off x="2439"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46" name="Rectangle 135"/>
              <p:cNvSpPr>
                <a:spLocks noChangeArrowheads="1"/>
              </p:cNvSpPr>
              <p:nvPr/>
            </p:nvSpPr>
            <p:spPr bwMode="auto">
              <a:xfrm>
                <a:off x="2439"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47" name="Line 136"/>
              <p:cNvSpPr>
                <a:spLocks noChangeShapeType="1"/>
              </p:cNvSpPr>
              <p:nvPr/>
            </p:nvSpPr>
            <p:spPr bwMode="auto">
              <a:xfrm>
                <a:off x="2571"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48" name="Rectangle 137"/>
              <p:cNvSpPr>
                <a:spLocks noChangeArrowheads="1"/>
              </p:cNvSpPr>
              <p:nvPr/>
            </p:nvSpPr>
            <p:spPr bwMode="auto">
              <a:xfrm>
                <a:off x="2571"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49" name="Line 138"/>
              <p:cNvSpPr>
                <a:spLocks noChangeShapeType="1"/>
              </p:cNvSpPr>
              <p:nvPr/>
            </p:nvSpPr>
            <p:spPr bwMode="auto">
              <a:xfrm>
                <a:off x="2703"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50" name="Rectangle 139"/>
              <p:cNvSpPr>
                <a:spLocks noChangeArrowheads="1"/>
              </p:cNvSpPr>
              <p:nvPr/>
            </p:nvSpPr>
            <p:spPr bwMode="auto">
              <a:xfrm>
                <a:off x="2703"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51" name="Line 140"/>
              <p:cNvSpPr>
                <a:spLocks noChangeShapeType="1"/>
              </p:cNvSpPr>
              <p:nvPr/>
            </p:nvSpPr>
            <p:spPr bwMode="auto">
              <a:xfrm>
                <a:off x="2835"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52" name="Rectangle 141"/>
              <p:cNvSpPr>
                <a:spLocks noChangeArrowheads="1"/>
              </p:cNvSpPr>
              <p:nvPr/>
            </p:nvSpPr>
            <p:spPr bwMode="auto">
              <a:xfrm>
                <a:off x="2835"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53" name="Line 142"/>
              <p:cNvSpPr>
                <a:spLocks noChangeShapeType="1"/>
              </p:cNvSpPr>
              <p:nvPr/>
            </p:nvSpPr>
            <p:spPr bwMode="auto">
              <a:xfrm>
                <a:off x="2967"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54" name="Rectangle 143"/>
              <p:cNvSpPr>
                <a:spLocks noChangeArrowheads="1"/>
              </p:cNvSpPr>
              <p:nvPr/>
            </p:nvSpPr>
            <p:spPr bwMode="auto">
              <a:xfrm>
                <a:off x="2967"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55" name="Line 144"/>
              <p:cNvSpPr>
                <a:spLocks noChangeShapeType="1"/>
              </p:cNvSpPr>
              <p:nvPr/>
            </p:nvSpPr>
            <p:spPr bwMode="auto">
              <a:xfrm>
                <a:off x="3099"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56" name="Rectangle 145"/>
              <p:cNvSpPr>
                <a:spLocks noChangeArrowheads="1"/>
              </p:cNvSpPr>
              <p:nvPr/>
            </p:nvSpPr>
            <p:spPr bwMode="auto">
              <a:xfrm>
                <a:off x="3099"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57" name="Line 146"/>
              <p:cNvSpPr>
                <a:spLocks noChangeShapeType="1"/>
              </p:cNvSpPr>
              <p:nvPr/>
            </p:nvSpPr>
            <p:spPr bwMode="auto">
              <a:xfrm>
                <a:off x="3231"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58" name="Rectangle 147"/>
              <p:cNvSpPr>
                <a:spLocks noChangeArrowheads="1"/>
              </p:cNvSpPr>
              <p:nvPr/>
            </p:nvSpPr>
            <p:spPr bwMode="auto">
              <a:xfrm>
                <a:off x="3231"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59" name="Line 148"/>
              <p:cNvSpPr>
                <a:spLocks noChangeShapeType="1"/>
              </p:cNvSpPr>
              <p:nvPr/>
            </p:nvSpPr>
            <p:spPr bwMode="auto">
              <a:xfrm>
                <a:off x="3363"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60" name="Rectangle 149"/>
              <p:cNvSpPr>
                <a:spLocks noChangeArrowheads="1"/>
              </p:cNvSpPr>
              <p:nvPr/>
            </p:nvSpPr>
            <p:spPr bwMode="auto">
              <a:xfrm>
                <a:off x="3363"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61" name="Line 150"/>
              <p:cNvSpPr>
                <a:spLocks noChangeShapeType="1"/>
              </p:cNvSpPr>
              <p:nvPr/>
            </p:nvSpPr>
            <p:spPr bwMode="auto">
              <a:xfrm>
                <a:off x="3627"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62" name="Rectangle 151"/>
              <p:cNvSpPr>
                <a:spLocks noChangeArrowheads="1"/>
              </p:cNvSpPr>
              <p:nvPr/>
            </p:nvSpPr>
            <p:spPr bwMode="auto">
              <a:xfrm>
                <a:off x="3627"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63" name="Line 152"/>
              <p:cNvSpPr>
                <a:spLocks noChangeShapeType="1"/>
              </p:cNvSpPr>
              <p:nvPr/>
            </p:nvSpPr>
            <p:spPr bwMode="auto">
              <a:xfrm>
                <a:off x="3759"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64" name="Rectangle 153"/>
              <p:cNvSpPr>
                <a:spLocks noChangeArrowheads="1"/>
              </p:cNvSpPr>
              <p:nvPr/>
            </p:nvSpPr>
            <p:spPr bwMode="auto">
              <a:xfrm>
                <a:off x="3759"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65" name="Line 154"/>
              <p:cNvSpPr>
                <a:spLocks noChangeShapeType="1"/>
              </p:cNvSpPr>
              <p:nvPr/>
            </p:nvSpPr>
            <p:spPr bwMode="auto">
              <a:xfrm>
                <a:off x="3891"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66" name="Rectangle 155"/>
              <p:cNvSpPr>
                <a:spLocks noChangeArrowheads="1"/>
              </p:cNvSpPr>
              <p:nvPr/>
            </p:nvSpPr>
            <p:spPr bwMode="auto">
              <a:xfrm>
                <a:off x="3891"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67" name="Line 156"/>
              <p:cNvSpPr>
                <a:spLocks noChangeShapeType="1"/>
              </p:cNvSpPr>
              <p:nvPr/>
            </p:nvSpPr>
            <p:spPr bwMode="auto">
              <a:xfrm>
                <a:off x="4023"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68" name="Rectangle 157"/>
              <p:cNvSpPr>
                <a:spLocks noChangeArrowheads="1"/>
              </p:cNvSpPr>
              <p:nvPr/>
            </p:nvSpPr>
            <p:spPr bwMode="auto">
              <a:xfrm>
                <a:off x="4023"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69" name="Line 158"/>
              <p:cNvSpPr>
                <a:spLocks noChangeShapeType="1"/>
              </p:cNvSpPr>
              <p:nvPr/>
            </p:nvSpPr>
            <p:spPr bwMode="auto">
              <a:xfrm>
                <a:off x="4155"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70" name="Rectangle 159"/>
              <p:cNvSpPr>
                <a:spLocks noChangeArrowheads="1"/>
              </p:cNvSpPr>
              <p:nvPr/>
            </p:nvSpPr>
            <p:spPr bwMode="auto">
              <a:xfrm>
                <a:off x="4155"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71" name="Line 160"/>
              <p:cNvSpPr>
                <a:spLocks noChangeShapeType="1"/>
              </p:cNvSpPr>
              <p:nvPr/>
            </p:nvSpPr>
            <p:spPr bwMode="auto">
              <a:xfrm>
                <a:off x="4287"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72" name="Rectangle 161"/>
              <p:cNvSpPr>
                <a:spLocks noChangeArrowheads="1"/>
              </p:cNvSpPr>
              <p:nvPr/>
            </p:nvSpPr>
            <p:spPr bwMode="auto">
              <a:xfrm>
                <a:off x="4287"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73" name="Line 162"/>
              <p:cNvSpPr>
                <a:spLocks noChangeShapeType="1"/>
              </p:cNvSpPr>
              <p:nvPr/>
            </p:nvSpPr>
            <p:spPr bwMode="auto">
              <a:xfrm>
                <a:off x="4419"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74" name="Rectangle 163"/>
              <p:cNvSpPr>
                <a:spLocks noChangeArrowheads="1"/>
              </p:cNvSpPr>
              <p:nvPr/>
            </p:nvSpPr>
            <p:spPr bwMode="auto">
              <a:xfrm>
                <a:off x="4419"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75" name="Line 164"/>
              <p:cNvSpPr>
                <a:spLocks noChangeShapeType="1"/>
              </p:cNvSpPr>
              <p:nvPr/>
            </p:nvSpPr>
            <p:spPr bwMode="auto">
              <a:xfrm>
                <a:off x="4551"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76" name="Rectangle 165"/>
              <p:cNvSpPr>
                <a:spLocks noChangeArrowheads="1"/>
              </p:cNvSpPr>
              <p:nvPr/>
            </p:nvSpPr>
            <p:spPr bwMode="auto">
              <a:xfrm>
                <a:off x="4551"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77" name="Line 166"/>
              <p:cNvSpPr>
                <a:spLocks noChangeShapeType="1"/>
              </p:cNvSpPr>
              <p:nvPr/>
            </p:nvSpPr>
            <p:spPr bwMode="auto">
              <a:xfrm>
                <a:off x="4683"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78" name="Rectangle 167"/>
              <p:cNvSpPr>
                <a:spLocks noChangeArrowheads="1"/>
              </p:cNvSpPr>
              <p:nvPr/>
            </p:nvSpPr>
            <p:spPr bwMode="auto">
              <a:xfrm>
                <a:off x="4683"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79" name="Line 168"/>
              <p:cNvSpPr>
                <a:spLocks noChangeShapeType="1"/>
              </p:cNvSpPr>
              <p:nvPr/>
            </p:nvSpPr>
            <p:spPr bwMode="auto">
              <a:xfrm>
                <a:off x="4815"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80" name="Rectangle 169"/>
              <p:cNvSpPr>
                <a:spLocks noChangeArrowheads="1"/>
              </p:cNvSpPr>
              <p:nvPr/>
            </p:nvSpPr>
            <p:spPr bwMode="auto">
              <a:xfrm>
                <a:off x="4815"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81" name="Line 170"/>
              <p:cNvSpPr>
                <a:spLocks noChangeShapeType="1"/>
              </p:cNvSpPr>
              <p:nvPr/>
            </p:nvSpPr>
            <p:spPr bwMode="auto">
              <a:xfrm>
                <a:off x="4947"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82" name="Rectangle 171"/>
              <p:cNvSpPr>
                <a:spLocks noChangeArrowheads="1"/>
              </p:cNvSpPr>
              <p:nvPr/>
            </p:nvSpPr>
            <p:spPr bwMode="auto">
              <a:xfrm>
                <a:off x="4947"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83" name="Line 172"/>
              <p:cNvSpPr>
                <a:spLocks noChangeShapeType="1"/>
              </p:cNvSpPr>
              <p:nvPr/>
            </p:nvSpPr>
            <p:spPr bwMode="auto">
              <a:xfrm>
                <a:off x="5079"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84" name="Rectangle 173"/>
              <p:cNvSpPr>
                <a:spLocks noChangeArrowheads="1"/>
              </p:cNvSpPr>
              <p:nvPr/>
            </p:nvSpPr>
            <p:spPr bwMode="auto">
              <a:xfrm>
                <a:off x="5079"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85" name="Line 174"/>
              <p:cNvSpPr>
                <a:spLocks noChangeShapeType="1"/>
              </p:cNvSpPr>
              <p:nvPr/>
            </p:nvSpPr>
            <p:spPr bwMode="auto">
              <a:xfrm>
                <a:off x="5211"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86" name="Rectangle 175"/>
              <p:cNvSpPr>
                <a:spLocks noChangeArrowheads="1"/>
              </p:cNvSpPr>
              <p:nvPr/>
            </p:nvSpPr>
            <p:spPr bwMode="auto">
              <a:xfrm>
                <a:off x="5211"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87" name="Line 176"/>
              <p:cNvSpPr>
                <a:spLocks noChangeShapeType="1"/>
              </p:cNvSpPr>
              <p:nvPr/>
            </p:nvSpPr>
            <p:spPr bwMode="auto">
              <a:xfrm>
                <a:off x="5343"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88" name="Rectangle 177"/>
              <p:cNvSpPr>
                <a:spLocks noChangeArrowheads="1"/>
              </p:cNvSpPr>
              <p:nvPr/>
            </p:nvSpPr>
            <p:spPr bwMode="auto">
              <a:xfrm>
                <a:off x="5343"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89" name="Line 178"/>
              <p:cNvSpPr>
                <a:spLocks noChangeShapeType="1"/>
              </p:cNvSpPr>
              <p:nvPr/>
            </p:nvSpPr>
            <p:spPr bwMode="auto">
              <a:xfrm>
                <a:off x="5475" y="38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90" name="Rectangle 179"/>
              <p:cNvSpPr>
                <a:spLocks noChangeArrowheads="1"/>
              </p:cNvSpPr>
              <p:nvPr/>
            </p:nvSpPr>
            <p:spPr bwMode="auto">
              <a:xfrm>
                <a:off x="5475" y="38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91" name="Line 180"/>
              <p:cNvSpPr>
                <a:spLocks noChangeShapeType="1"/>
              </p:cNvSpPr>
              <p:nvPr/>
            </p:nvSpPr>
            <p:spPr bwMode="auto">
              <a:xfrm>
                <a:off x="5625" y="7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92" name="Rectangle 181"/>
              <p:cNvSpPr>
                <a:spLocks noChangeArrowheads="1"/>
              </p:cNvSpPr>
              <p:nvPr/>
            </p:nvSpPr>
            <p:spPr bwMode="auto">
              <a:xfrm>
                <a:off x="5625" y="79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93" name="Line 182"/>
              <p:cNvSpPr>
                <a:spLocks noChangeShapeType="1"/>
              </p:cNvSpPr>
              <p:nvPr/>
            </p:nvSpPr>
            <p:spPr bwMode="auto">
              <a:xfrm>
                <a:off x="5625" y="102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94" name="Rectangle 183"/>
              <p:cNvSpPr>
                <a:spLocks noChangeArrowheads="1"/>
              </p:cNvSpPr>
              <p:nvPr/>
            </p:nvSpPr>
            <p:spPr bwMode="auto">
              <a:xfrm>
                <a:off x="5625" y="102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95" name="Line 184"/>
              <p:cNvSpPr>
                <a:spLocks noChangeShapeType="1"/>
              </p:cNvSpPr>
              <p:nvPr/>
            </p:nvSpPr>
            <p:spPr bwMode="auto">
              <a:xfrm>
                <a:off x="5625" y="126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96" name="Rectangle 185"/>
              <p:cNvSpPr>
                <a:spLocks noChangeArrowheads="1"/>
              </p:cNvSpPr>
              <p:nvPr/>
            </p:nvSpPr>
            <p:spPr bwMode="auto">
              <a:xfrm>
                <a:off x="5625" y="126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97" name="Line 186"/>
              <p:cNvSpPr>
                <a:spLocks noChangeShapeType="1"/>
              </p:cNvSpPr>
              <p:nvPr/>
            </p:nvSpPr>
            <p:spPr bwMode="auto">
              <a:xfrm>
                <a:off x="5625" y="15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98" name="Rectangle 187"/>
              <p:cNvSpPr>
                <a:spLocks noChangeArrowheads="1"/>
              </p:cNvSpPr>
              <p:nvPr/>
            </p:nvSpPr>
            <p:spPr bwMode="auto">
              <a:xfrm>
                <a:off x="5625" y="15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99" name="Line 188"/>
              <p:cNvSpPr>
                <a:spLocks noChangeShapeType="1"/>
              </p:cNvSpPr>
              <p:nvPr/>
            </p:nvSpPr>
            <p:spPr bwMode="auto">
              <a:xfrm>
                <a:off x="5625" y="154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00" name="Rectangle 189"/>
              <p:cNvSpPr>
                <a:spLocks noChangeArrowheads="1"/>
              </p:cNvSpPr>
              <p:nvPr/>
            </p:nvSpPr>
            <p:spPr bwMode="auto">
              <a:xfrm>
                <a:off x="5625" y="154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01" name="Line 190"/>
              <p:cNvSpPr>
                <a:spLocks noChangeShapeType="1"/>
              </p:cNvSpPr>
              <p:nvPr/>
            </p:nvSpPr>
            <p:spPr bwMode="auto">
              <a:xfrm>
                <a:off x="5625" y="176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02" name="Rectangle 191"/>
              <p:cNvSpPr>
                <a:spLocks noChangeArrowheads="1"/>
              </p:cNvSpPr>
              <p:nvPr/>
            </p:nvSpPr>
            <p:spPr bwMode="auto">
              <a:xfrm>
                <a:off x="5625" y="176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03" name="Line 192"/>
              <p:cNvSpPr>
                <a:spLocks noChangeShapeType="1"/>
              </p:cNvSpPr>
              <p:nvPr/>
            </p:nvSpPr>
            <p:spPr bwMode="auto">
              <a:xfrm>
                <a:off x="5625" y="179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04" name="Rectangle 193"/>
              <p:cNvSpPr>
                <a:spLocks noChangeArrowheads="1"/>
              </p:cNvSpPr>
              <p:nvPr/>
            </p:nvSpPr>
            <p:spPr bwMode="auto">
              <a:xfrm>
                <a:off x="5625" y="179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05" name="Line 194"/>
              <p:cNvSpPr>
                <a:spLocks noChangeShapeType="1"/>
              </p:cNvSpPr>
              <p:nvPr/>
            </p:nvSpPr>
            <p:spPr bwMode="auto">
              <a:xfrm>
                <a:off x="5625" y="204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06" name="Rectangle 195"/>
              <p:cNvSpPr>
                <a:spLocks noChangeArrowheads="1"/>
              </p:cNvSpPr>
              <p:nvPr/>
            </p:nvSpPr>
            <p:spPr bwMode="auto">
              <a:xfrm>
                <a:off x="5625" y="2042"/>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07" name="Line 196"/>
              <p:cNvSpPr>
                <a:spLocks noChangeShapeType="1"/>
              </p:cNvSpPr>
              <p:nvPr/>
            </p:nvSpPr>
            <p:spPr bwMode="auto">
              <a:xfrm>
                <a:off x="5625" y="207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08" name="Rectangle 197"/>
              <p:cNvSpPr>
                <a:spLocks noChangeArrowheads="1"/>
              </p:cNvSpPr>
              <p:nvPr/>
            </p:nvSpPr>
            <p:spPr bwMode="auto">
              <a:xfrm>
                <a:off x="5625" y="2072"/>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09" name="Line 198"/>
              <p:cNvSpPr>
                <a:spLocks noChangeShapeType="1"/>
              </p:cNvSpPr>
              <p:nvPr/>
            </p:nvSpPr>
            <p:spPr bwMode="auto">
              <a:xfrm>
                <a:off x="5625" y="230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10" name="Rectangle 199"/>
              <p:cNvSpPr>
                <a:spLocks noChangeArrowheads="1"/>
              </p:cNvSpPr>
              <p:nvPr/>
            </p:nvSpPr>
            <p:spPr bwMode="auto">
              <a:xfrm>
                <a:off x="5625" y="230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11" name="Line 200"/>
              <p:cNvSpPr>
                <a:spLocks noChangeShapeType="1"/>
              </p:cNvSpPr>
              <p:nvPr/>
            </p:nvSpPr>
            <p:spPr bwMode="auto">
              <a:xfrm>
                <a:off x="5625" y="233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12" name="Rectangle 201"/>
              <p:cNvSpPr>
                <a:spLocks noChangeArrowheads="1"/>
              </p:cNvSpPr>
              <p:nvPr/>
            </p:nvSpPr>
            <p:spPr bwMode="auto">
              <a:xfrm>
                <a:off x="5625" y="233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13" name="Line 202"/>
              <p:cNvSpPr>
                <a:spLocks noChangeShapeType="1"/>
              </p:cNvSpPr>
              <p:nvPr/>
            </p:nvSpPr>
            <p:spPr bwMode="auto">
              <a:xfrm>
                <a:off x="5625" y="320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14" name="Rectangle 203"/>
              <p:cNvSpPr>
                <a:spLocks noChangeArrowheads="1"/>
              </p:cNvSpPr>
              <p:nvPr/>
            </p:nvSpPr>
            <p:spPr bwMode="auto">
              <a:xfrm>
                <a:off x="5625" y="320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15" name="Line 204"/>
              <p:cNvSpPr>
                <a:spLocks noChangeShapeType="1"/>
              </p:cNvSpPr>
              <p:nvPr/>
            </p:nvSpPr>
            <p:spPr bwMode="auto">
              <a:xfrm>
                <a:off x="5625" y="323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grpSp>
        <p:sp>
          <p:nvSpPr>
            <p:cNvPr id="7" name="Rectangle 206"/>
            <p:cNvSpPr>
              <a:spLocks noChangeArrowheads="1"/>
            </p:cNvSpPr>
            <p:nvPr/>
          </p:nvSpPr>
          <p:spPr bwMode="auto">
            <a:xfrm>
              <a:off x="5625" y="323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8" name="Line 207"/>
            <p:cNvSpPr>
              <a:spLocks noChangeShapeType="1"/>
            </p:cNvSpPr>
            <p:nvPr/>
          </p:nvSpPr>
          <p:spPr bwMode="auto">
            <a:xfrm>
              <a:off x="5625" y="326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9" name="Rectangle 208"/>
            <p:cNvSpPr>
              <a:spLocks noChangeArrowheads="1"/>
            </p:cNvSpPr>
            <p:nvPr/>
          </p:nvSpPr>
          <p:spPr bwMode="auto">
            <a:xfrm>
              <a:off x="5625" y="326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 name="Line 209"/>
            <p:cNvSpPr>
              <a:spLocks noChangeShapeType="1"/>
            </p:cNvSpPr>
            <p:nvPr/>
          </p:nvSpPr>
          <p:spPr bwMode="auto">
            <a:xfrm>
              <a:off x="5625" y="346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2" name="Rectangle 210"/>
            <p:cNvSpPr>
              <a:spLocks noChangeArrowheads="1"/>
            </p:cNvSpPr>
            <p:nvPr/>
          </p:nvSpPr>
          <p:spPr bwMode="auto">
            <a:xfrm>
              <a:off x="5625" y="346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3" name="Line 211"/>
            <p:cNvSpPr>
              <a:spLocks noChangeShapeType="1"/>
            </p:cNvSpPr>
            <p:nvPr/>
          </p:nvSpPr>
          <p:spPr bwMode="auto">
            <a:xfrm>
              <a:off x="5625" y="384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4" name="Rectangle 212"/>
            <p:cNvSpPr>
              <a:spLocks noChangeArrowheads="1"/>
            </p:cNvSpPr>
            <p:nvPr/>
          </p:nvSpPr>
          <p:spPr bwMode="auto">
            <a:xfrm>
              <a:off x="5625" y="384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7" name="Line 213"/>
            <p:cNvSpPr>
              <a:spLocks noChangeShapeType="1"/>
            </p:cNvSpPr>
            <p:nvPr/>
          </p:nvSpPr>
          <p:spPr bwMode="auto">
            <a:xfrm>
              <a:off x="5625" y="387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8" name="Rectangle 214"/>
            <p:cNvSpPr>
              <a:spLocks noChangeArrowheads="1"/>
            </p:cNvSpPr>
            <p:nvPr/>
          </p:nvSpPr>
          <p:spPr bwMode="auto">
            <a:xfrm>
              <a:off x="5625" y="387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grpSp>
      <p:sp>
        <p:nvSpPr>
          <p:cNvPr id="4" name="TextBox 3"/>
          <p:cNvSpPr txBox="1"/>
          <p:nvPr/>
        </p:nvSpPr>
        <p:spPr>
          <a:xfrm>
            <a:off x="3166450" y="1206986"/>
            <a:ext cx="5653833" cy="369332"/>
          </a:xfrm>
          <a:prstGeom prst="rect">
            <a:avLst/>
          </a:prstGeom>
          <a:noFill/>
        </p:spPr>
        <p:txBody>
          <a:bodyPr wrap="square" rtlCol="0">
            <a:spAutoFit/>
          </a:bodyPr>
          <a:lstStyle/>
          <a:p>
            <a:pPr algn="ctr"/>
            <a:r>
              <a:rPr lang="el-GR" sz="900" dirty="0"/>
              <a:t>«Βελτίωση της ανταγωνιστικότητας των μικρομεσαίων επιχειρήσεων» και στην επενδυτική προτεραιότητα 3(γ) «Στήριξη της δημιουργίας και της επέκτασης προηγμένων ικανοτήτων για την ανάπτυξη προϊόντων και υπηρεσιών»</a:t>
            </a:r>
            <a:endParaRPr lang="el-GR" sz="900" b="1" dirty="0"/>
          </a:p>
        </p:txBody>
      </p:sp>
      <p:sp>
        <p:nvSpPr>
          <p:cNvPr id="10" name="TextBox 9"/>
          <p:cNvSpPr txBox="1"/>
          <p:nvPr/>
        </p:nvSpPr>
        <p:spPr>
          <a:xfrm>
            <a:off x="3247280" y="1622844"/>
            <a:ext cx="5653833" cy="400110"/>
          </a:xfrm>
          <a:prstGeom prst="rect">
            <a:avLst/>
          </a:prstGeom>
          <a:noFill/>
        </p:spPr>
        <p:txBody>
          <a:bodyPr wrap="square" rtlCol="0">
            <a:spAutoFit/>
          </a:bodyPr>
          <a:lstStyle/>
          <a:p>
            <a:pPr algn="ctr"/>
            <a:r>
              <a:rPr lang="el-GR" sz="1000"/>
              <a:t>«Αναβάθμιση του επιπέδου επιχειρηματικής οργάνωσης και λειτουργίας των ΜΜΕ, κατά προτεραιότητα στους εννέα (9) στρατηγικούς τομείς της χώρας»</a:t>
            </a:r>
            <a:endParaRPr lang="el-GR" sz="1000" dirty="0"/>
          </a:p>
        </p:txBody>
      </p:sp>
      <p:sp>
        <p:nvSpPr>
          <p:cNvPr id="5" name="Ορθογώνιο 4"/>
          <p:cNvSpPr/>
          <p:nvPr/>
        </p:nvSpPr>
        <p:spPr>
          <a:xfrm>
            <a:off x="3166640" y="2060848"/>
            <a:ext cx="5869856" cy="246221"/>
          </a:xfrm>
          <a:prstGeom prst="rect">
            <a:avLst/>
          </a:prstGeom>
        </p:spPr>
        <p:txBody>
          <a:bodyPr wrap="square">
            <a:spAutoFit/>
          </a:bodyPr>
          <a:lstStyle/>
          <a:p>
            <a:pPr algn="ctr"/>
            <a:r>
              <a:rPr lang="el-GR" sz="1000" b="1" dirty="0"/>
              <a:t>«Επιδότηση κεφαλαίου κίνησης σε επιχειρήσεις εστίασης για την προμήθεια πρώτων υλών»</a:t>
            </a:r>
            <a:endParaRPr lang="el-GR" sz="1000" b="1" dirty="0">
              <a:solidFill>
                <a:schemeClr val="tx2">
                  <a:lumMod val="75000"/>
                </a:schemeClr>
              </a:solidFill>
            </a:endParaRPr>
          </a:p>
        </p:txBody>
      </p:sp>
      <p:sp>
        <p:nvSpPr>
          <p:cNvPr id="15" name="Ορθογώνιο 14"/>
          <p:cNvSpPr/>
          <p:nvPr/>
        </p:nvSpPr>
        <p:spPr>
          <a:xfrm>
            <a:off x="3275854" y="3306470"/>
            <a:ext cx="5653833" cy="338554"/>
          </a:xfrm>
          <a:prstGeom prst="rect">
            <a:avLst/>
          </a:prstGeom>
        </p:spPr>
        <p:txBody>
          <a:bodyPr wrap="square">
            <a:spAutoFit/>
          </a:bodyPr>
          <a:lstStyle/>
          <a:p>
            <a:pPr algn="ctr"/>
            <a:r>
              <a:rPr lang="el-GR" sz="1600" b="1" dirty="0">
                <a:solidFill>
                  <a:schemeClr val="tx2"/>
                </a:solidFill>
              </a:rPr>
              <a:t>Π Ε Ρ Ι Φ Ε Ρ Ε Ι Α </a:t>
            </a:r>
            <a:r>
              <a:rPr lang="en-US" sz="1600" b="1" dirty="0">
                <a:solidFill>
                  <a:schemeClr val="tx2"/>
                </a:solidFill>
              </a:rPr>
              <a:t>  </a:t>
            </a:r>
            <a:r>
              <a:rPr lang="el-GR" sz="1600" b="1" dirty="0">
                <a:solidFill>
                  <a:schemeClr val="tx2"/>
                </a:solidFill>
              </a:rPr>
              <a:t> Α Τ Τ Ι Κ Η Σ</a:t>
            </a:r>
          </a:p>
        </p:txBody>
      </p:sp>
      <p:sp>
        <p:nvSpPr>
          <p:cNvPr id="16" name="Ορθογώνιο 15"/>
          <p:cNvSpPr/>
          <p:nvPr/>
        </p:nvSpPr>
        <p:spPr>
          <a:xfrm>
            <a:off x="3347864" y="5589240"/>
            <a:ext cx="2088232" cy="338554"/>
          </a:xfrm>
          <a:prstGeom prst="rect">
            <a:avLst/>
          </a:prstGeom>
        </p:spPr>
        <p:txBody>
          <a:bodyPr wrap="square">
            <a:spAutoFit/>
          </a:bodyPr>
          <a:lstStyle/>
          <a:p>
            <a:pPr algn="ctr"/>
            <a:r>
              <a:rPr lang="el-GR" sz="1600" b="1" dirty="0"/>
              <a:t>ΕΤΠΑ</a:t>
            </a:r>
          </a:p>
        </p:txBody>
      </p:sp>
      <p:sp>
        <p:nvSpPr>
          <p:cNvPr id="20" name="TextBox 19"/>
          <p:cNvSpPr txBox="1"/>
          <p:nvPr/>
        </p:nvSpPr>
        <p:spPr>
          <a:xfrm>
            <a:off x="1" y="6453336"/>
            <a:ext cx="9143999" cy="276999"/>
          </a:xfrm>
          <a:prstGeom prst="rect">
            <a:avLst/>
          </a:prstGeom>
          <a:noFill/>
        </p:spPr>
        <p:txBody>
          <a:bodyPr wrap="square" rtlCol="0">
            <a:spAutoFit/>
          </a:bodyPr>
          <a:lstStyle/>
          <a:p>
            <a:pPr algn="ctr"/>
            <a:r>
              <a:rPr lang="el-GR" sz="1200" b="1" dirty="0"/>
              <a:t>Με τη συγχρηματοδότηση της Ελλάδας και της Ευρωπαϊκής Ένωσης</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512446" cy="968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Ορθογώνιο 21"/>
          <p:cNvSpPr/>
          <p:nvPr/>
        </p:nvSpPr>
        <p:spPr>
          <a:xfrm>
            <a:off x="1647176" y="509028"/>
            <a:ext cx="2780808" cy="600164"/>
          </a:xfrm>
          <a:prstGeom prst="rect">
            <a:avLst/>
          </a:prstGeom>
        </p:spPr>
        <p:txBody>
          <a:bodyPr wrap="square">
            <a:spAutoFit/>
          </a:bodyPr>
          <a:lstStyle/>
          <a:p>
            <a:r>
              <a:rPr lang="el-GR" sz="1100" b="1" dirty="0"/>
              <a:t>Ευρωπαϊκή Ένωση </a:t>
            </a:r>
            <a:endParaRPr lang="el-GR" sz="1100" dirty="0"/>
          </a:p>
          <a:p>
            <a:r>
              <a:rPr lang="el-GR" sz="1100" dirty="0"/>
              <a:t>Ευρωπαϊκό Ταμείο Περιφερειακής Ανάπτυξης 	</a:t>
            </a:r>
          </a:p>
        </p:txBody>
      </p:sp>
      <p:pic>
        <p:nvPicPr>
          <p:cNvPr id="23" name="Εικόνα 22" descr="Description: F:\2014_2020\SMART SPECIALIZATION\WORSHOP_EDP_01_POLITISMOS_TOYRISMOS\YLIKO DHMOSIEYSHS\espa1420_logo_rgb.jpg"/>
          <p:cNvPicPr/>
          <p:nvPr/>
        </p:nvPicPr>
        <p:blipFill>
          <a:blip r:embed="rId3"/>
          <a:srcRect/>
          <a:stretch>
            <a:fillRect/>
          </a:stretch>
        </p:blipFill>
        <p:spPr bwMode="auto">
          <a:xfrm>
            <a:off x="7380312" y="220827"/>
            <a:ext cx="1512168" cy="903917"/>
          </a:xfrm>
          <a:prstGeom prst="rect">
            <a:avLst/>
          </a:prstGeom>
          <a:noFill/>
          <a:ln w="9525">
            <a:noFill/>
            <a:miter lim="800000"/>
            <a:headEnd/>
            <a:tailEnd/>
          </a:ln>
        </p:spPr>
      </p:pic>
      <p:sp>
        <p:nvSpPr>
          <p:cNvPr id="224" name="Rectangle 15"/>
          <p:cNvSpPr>
            <a:spLocks noChangeArrowheads="1"/>
          </p:cNvSpPr>
          <p:nvPr/>
        </p:nvSpPr>
        <p:spPr bwMode="auto">
          <a:xfrm>
            <a:off x="242888" y="2141537"/>
            <a:ext cx="170719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dirty="0">
                <a:ln>
                  <a:noFill/>
                </a:ln>
                <a:solidFill>
                  <a:srgbClr val="000000"/>
                </a:solidFill>
                <a:effectLst/>
                <a:latin typeface="Arial" pitchFamily="34" charset="0"/>
                <a:cs typeface="Arial" pitchFamily="34" charset="0"/>
              </a:rPr>
              <a:t>ΤΙΤΛΟΣ ΔΡΑΣΗΣ/</a:t>
            </a:r>
            <a:r>
              <a:rPr kumimoji="0" lang="el-GR" sz="900" b="1" i="0" u="none" strike="noStrike" cap="none" normalizeH="0" dirty="0">
                <a:ln>
                  <a:noFill/>
                </a:ln>
                <a:solidFill>
                  <a:srgbClr val="000000"/>
                </a:solidFill>
                <a:effectLst/>
                <a:latin typeface="Arial" pitchFamily="34" charset="0"/>
                <a:cs typeface="Arial" pitchFamily="34" charset="0"/>
              </a:rPr>
              <a:t> </a:t>
            </a:r>
            <a:r>
              <a:rPr kumimoji="0" lang="en-US" sz="900" b="1" i="0" u="none" strike="noStrike" cap="none" normalizeH="0" dirty="0">
                <a:ln>
                  <a:noFill/>
                </a:ln>
                <a:solidFill>
                  <a:srgbClr val="000000"/>
                </a:solidFill>
                <a:effectLst/>
                <a:latin typeface="Arial" pitchFamily="34" charset="0"/>
                <a:cs typeface="Arial" pitchFamily="34" charset="0"/>
              </a:rPr>
              <a:t>Proposal Call</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223" name="Ορθογώνιο 222"/>
          <p:cNvSpPr/>
          <p:nvPr/>
        </p:nvSpPr>
        <p:spPr>
          <a:xfrm>
            <a:off x="3283969" y="3741261"/>
            <a:ext cx="5520059" cy="1355436"/>
          </a:xfrm>
          <a:prstGeom prst="rect">
            <a:avLst/>
          </a:prstGeom>
        </p:spPr>
        <p:txBody>
          <a:bodyPr wrap="square">
            <a:spAutoFit/>
          </a:bodyPr>
          <a:lstStyle/>
          <a:p>
            <a:pPr>
              <a:lnSpc>
                <a:spcPct val="107000"/>
              </a:lnSpc>
              <a:spcAft>
                <a:spcPts val="800"/>
              </a:spcAft>
            </a:pPr>
            <a:r>
              <a:rPr lang="el-GR" sz="700" dirty="0">
                <a:effectLst/>
                <a:latin typeface="Calibri" panose="020F0502020204030204" pitchFamily="34" charset="0"/>
                <a:ea typeface="Calibri" panose="020F0502020204030204" pitchFamily="34" charset="0"/>
                <a:cs typeface="Times New Roman" panose="02020603050405020304" pitchFamily="18" charset="0"/>
              </a:rPr>
              <a:t>Η πράξη εντάσσεται στο πλαίσιο  δράσης </a:t>
            </a:r>
            <a:r>
              <a:rPr lang="el-GR" sz="700" b="1" dirty="0">
                <a:effectLst/>
                <a:latin typeface="Calibri" panose="020F0502020204030204" pitchFamily="34" charset="0"/>
                <a:ea typeface="Calibri" panose="020F0502020204030204" pitchFamily="34" charset="0"/>
                <a:cs typeface="Times New Roman" panose="02020603050405020304" pitchFamily="18" charset="0"/>
              </a:rPr>
              <a:t>ΕΠΙΔΟΤΗΣΗ ΚΕΦΑΛΑΙΟΥ ΚΙΝΗΣΗΣ ΣΕ ΕΠΙΧΕΙΡΗΣΕΙΣ ΕΣΤΙΑΣΗΣ ΓΙΑ ΠΡΟΜΗΘΕΙΑ ΠΡΩΤΩΝ ΥΛΩΝ</a:t>
            </a:r>
            <a:r>
              <a:rPr lang="el-GR" sz="700" dirty="0">
                <a:effectLst/>
                <a:latin typeface="Calibri" panose="020F0502020204030204" pitchFamily="34" charset="0"/>
                <a:ea typeface="Calibri" panose="020F0502020204030204" pitchFamily="34" charset="0"/>
                <a:cs typeface="Times New Roman" panose="02020603050405020304" pitchFamily="18" charset="0"/>
              </a:rPr>
              <a:t> με τη μορφή μη επιστρεπτέας επιχορήγησης. Σε κάθε επιχείρηση (διακριτό ΑΦΜ) θα αποδίδεται συνολική μη επιστρεπτέα επιχορήγηση υπό μορφή Κεφαλαίου Κίνησης που δύναται να ανέλθει κατά μέγιστο σε ποσοστό 7% του ετησίου Κύκλου Εργασιών έτους 2019, όπως αυτός υπολογίζεται με βάση τις υποβληθείσες φορολογικές δηλώσεις της επιχείρησης αυτής (Έντυπο Ε3 Φορολογικού έτους 2019 που υποβλήθηκε το έτος 2020, πεδίο 500 Σύνολο Εσόδων από Πωλήσεις Αγαθών και Παροχή Υπηρεσιών).Στις επιχειρήσεις που έχουν κάνει έναρξη εργασιών εντός του 2019 ή εντός του 2020, υπολογίζεται ο </a:t>
            </a:r>
            <a:r>
              <a:rPr lang="el-GR" sz="700" dirty="0" err="1">
                <a:effectLst/>
                <a:latin typeface="Calibri" panose="020F0502020204030204" pitchFamily="34" charset="0"/>
                <a:ea typeface="Calibri" panose="020F0502020204030204" pitchFamily="34" charset="0"/>
                <a:cs typeface="Times New Roman" panose="02020603050405020304" pitchFamily="18" charset="0"/>
              </a:rPr>
              <a:t>ανηγμένος</a:t>
            </a:r>
            <a:r>
              <a:rPr lang="el-GR" sz="700" dirty="0">
                <a:effectLst/>
                <a:latin typeface="Calibri" panose="020F0502020204030204" pitchFamily="34" charset="0"/>
                <a:ea typeface="Calibri" panose="020F0502020204030204" pitchFamily="34" charset="0"/>
                <a:cs typeface="Times New Roman" panose="02020603050405020304" pitchFamily="18" charset="0"/>
              </a:rPr>
              <a:t> κύκλος εργασιών του έτους έναρξης εργασιών (2019 ή 2020) ως ο συνολικός κύκλος εργασιών έτους (2019 ή 2020) δια των αριθμό ημερών λειτουργίας έτους (2019 ή 2020) επί 365 ή 366 αντιστοίχως. Δίνεται συνολική μη επιστρεπτέα ενίσχυση υπό μορφή Κεφαλαίου Κίνησης που δύναται να ανέλθει κατά μέγιστο σε ποσοστό 7% του </a:t>
            </a:r>
            <a:r>
              <a:rPr lang="el-GR" sz="700" dirty="0" err="1">
                <a:effectLst/>
                <a:latin typeface="Calibri" panose="020F0502020204030204" pitchFamily="34" charset="0"/>
                <a:ea typeface="Calibri" panose="020F0502020204030204" pitchFamily="34" charset="0"/>
                <a:cs typeface="Times New Roman" panose="02020603050405020304" pitchFamily="18" charset="0"/>
              </a:rPr>
              <a:t>ανηγμένου</a:t>
            </a:r>
            <a:r>
              <a:rPr lang="el-GR" sz="700" dirty="0">
                <a:effectLst/>
                <a:latin typeface="Calibri" panose="020F0502020204030204" pitchFamily="34" charset="0"/>
                <a:ea typeface="Calibri" panose="020F0502020204030204" pitchFamily="34" charset="0"/>
                <a:cs typeface="Times New Roman" panose="02020603050405020304" pitchFamily="18" charset="0"/>
              </a:rPr>
              <a:t> κύκλου εργασιών του έτους έναρξης εργασιών (2019 ή 2020) όπως υπολογίζεται 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COVID-19 με τη μορφή μη επιστρεπτέας επιχορήγησης (19.3.2020/C(2020) 1863 Ανακοίνωση της Επιτροπής όπως τροποποιήθηκε και ισχύει).</a:t>
            </a:r>
          </a:p>
        </p:txBody>
      </p:sp>
      <p:sp>
        <p:nvSpPr>
          <p:cNvPr id="225" name="TextBox 224">
            <a:extLst>
              <a:ext uri="{FF2B5EF4-FFF2-40B4-BE49-F238E27FC236}">
                <a16:creationId xmlns:a16="http://schemas.microsoft.com/office/drawing/2014/main" id="{ADC353DD-815C-4940-B40B-5905B9F1228B}"/>
              </a:ext>
            </a:extLst>
          </p:cNvPr>
          <p:cNvSpPr txBox="1"/>
          <p:nvPr/>
        </p:nvSpPr>
        <p:spPr>
          <a:xfrm>
            <a:off x="6607132" y="5637259"/>
            <a:ext cx="1289135" cy="369332"/>
          </a:xfrm>
          <a:prstGeom prst="rect">
            <a:avLst/>
          </a:prstGeom>
          <a:noFill/>
        </p:spPr>
        <p:txBody>
          <a:bodyPr wrap="none" rtlCol="0">
            <a:spAutoFit/>
          </a:bodyPr>
          <a:lstStyle/>
          <a:p>
            <a:r>
              <a:rPr lang="el-GR" dirty="0"/>
              <a:t>45.012,28 €</a:t>
            </a:r>
          </a:p>
        </p:txBody>
      </p:sp>
      <p:sp>
        <p:nvSpPr>
          <p:cNvPr id="226" name="TextBox 225">
            <a:extLst>
              <a:ext uri="{FF2B5EF4-FFF2-40B4-BE49-F238E27FC236}">
                <a16:creationId xmlns:a16="http://schemas.microsoft.com/office/drawing/2014/main" id="{3AD1A4EE-32E0-4AB1-BD71-0A970E903C57}"/>
              </a:ext>
            </a:extLst>
          </p:cNvPr>
          <p:cNvSpPr txBox="1"/>
          <p:nvPr/>
        </p:nvSpPr>
        <p:spPr>
          <a:xfrm>
            <a:off x="4825493" y="2841829"/>
            <a:ext cx="2737865" cy="369332"/>
          </a:xfrm>
          <a:prstGeom prst="rect">
            <a:avLst/>
          </a:prstGeom>
          <a:noFill/>
        </p:spPr>
        <p:txBody>
          <a:bodyPr wrap="none" rtlCol="0">
            <a:spAutoFit/>
          </a:bodyPr>
          <a:lstStyle/>
          <a:p>
            <a:r>
              <a:rPr lang="el-GR" dirty="0"/>
              <a:t>Χ ΚΑΠΕΤΑΝΑΚΗΣ ΚΑΙ ΣΙΑ ΕΕ</a:t>
            </a:r>
          </a:p>
        </p:txBody>
      </p:sp>
      <p:sp>
        <p:nvSpPr>
          <p:cNvPr id="227" name="TextBox 226">
            <a:extLst>
              <a:ext uri="{FF2B5EF4-FFF2-40B4-BE49-F238E27FC236}">
                <a16:creationId xmlns:a16="http://schemas.microsoft.com/office/drawing/2014/main" id="{31252C93-4A41-43C7-8B6C-D95C12D21845}"/>
              </a:ext>
            </a:extLst>
          </p:cNvPr>
          <p:cNvSpPr txBox="1"/>
          <p:nvPr/>
        </p:nvSpPr>
        <p:spPr>
          <a:xfrm>
            <a:off x="5156200" y="2459077"/>
            <a:ext cx="1518364" cy="369332"/>
          </a:xfrm>
          <a:prstGeom prst="rect">
            <a:avLst/>
          </a:prstGeom>
          <a:noFill/>
        </p:spPr>
        <p:txBody>
          <a:bodyPr wrap="none" rtlCol="0">
            <a:spAutoFit/>
          </a:bodyPr>
          <a:lstStyle/>
          <a:p>
            <a:r>
              <a:rPr lang="en-US" dirty="0"/>
              <a:t>CCM-0023111</a:t>
            </a:r>
            <a:endParaRPr lang="el-GR" dirty="0"/>
          </a:p>
        </p:txBody>
      </p:sp>
    </p:spTree>
    <p:extLst>
      <p:ext uri="{BB962C8B-B14F-4D97-AF65-F5344CB8AC3E}">
        <p14:creationId xmlns:p14="http://schemas.microsoft.com/office/powerpoint/2010/main" val="92288223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390</Words>
  <Application>Microsoft Office PowerPoint</Application>
  <PresentationFormat>Προβολή στην οθόνη (4:3)</PresentationFormat>
  <Paragraphs>24</Paragraphs>
  <Slides>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vt:i4>
      </vt:variant>
    </vt:vector>
  </HeadingPairs>
  <TitlesOfParts>
    <vt:vector size="4" baseType="lpstr">
      <vt:lpstr>Arial</vt:lpstr>
      <vt:lpstr>Calibri</vt:lpstr>
      <vt:lpstr>Θέμα του Office</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ΚΩΝΣΤΑΝΤΑΚΟΥ ΕΛΙΣΣΑΒΕΤ - MON.B1</dc:creator>
  <cp:lastModifiedBy>Nikos Giannitsios</cp:lastModifiedBy>
  <cp:revision>13</cp:revision>
  <dcterms:created xsi:type="dcterms:W3CDTF">2021-05-19T11:41:06Z</dcterms:created>
  <dcterms:modified xsi:type="dcterms:W3CDTF">2021-08-04T11:47:05Z</dcterms:modified>
</cp:coreProperties>
</file>